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4" r:id="rId4"/>
  </p:sldMasterIdLst>
  <p:notesMasterIdLst>
    <p:notesMasterId r:id="rId11"/>
  </p:notesMasterIdLst>
  <p:sldIdLst>
    <p:sldId id="290" r:id="rId5"/>
    <p:sldId id="291" r:id="rId6"/>
    <p:sldId id="292" r:id="rId7"/>
    <p:sldId id="293" r:id="rId8"/>
    <p:sldId id="294" r:id="rId9"/>
    <p:sldId id="296" r:id="rId10"/>
    <p:sldId id="297" r:id="rId12"/>
    <p:sldId id="298" r:id="rId13"/>
    <p:sldId id="299" r:id="rId14"/>
    <p:sldId id="301" r:id="rId15"/>
    <p:sldId id="295" r:id="rId16"/>
    <p:sldId id="300" r:id="rId17"/>
    <p:sldId id="324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27" r:id="rId29"/>
    <p:sldId id="326" r:id="rId30"/>
    <p:sldId id="312" r:id="rId31"/>
    <p:sldId id="313" r:id="rId32"/>
    <p:sldId id="314" r:id="rId33"/>
    <p:sldId id="315" r:id="rId34"/>
    <p:sldId id="317" r:id="rId35"/>
    <p:sldId id="318" r:id="rId36"/>
    <p:sldId id="319" r:id="rId37"/>
    <p:sldId id="320" r:id="rId38"/>
    <p:sldId id="325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565" autoAdjust="0"/>
  </p:normalViewPr>
  <p:slideViewPr>
    <p:cSldViewPr snapToGrid="0">
      <p:cViewPr varScale="1">
        <p:scale>
          <a:sx n="68" d="100"/>
          <a:sy n="68" d="100"/>
        </p:scale>
        <p:origin x="11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63364-72A5-420D-9AE5-57F318FDAA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6CD0F-95DD-4BB9-A6AE-2C238D0A9A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4C7023-1648-4F51-874D-1B6680E39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71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0E0FD6-A987-4E1A-BCF4-7669DC860F7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1A524C-0FE5-4D64-AE7F-8C8CC0127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609600" y="1495426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77C5A-4A23-4FEF-9099-2D2D54622F29}" type="slidenum">
              <a:rPr lang="en-US" altLang="zh-CN"/>
            </a:fld>
            <a:endParaRPr lang="en-US" altLang="zh-CN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9460-F32C-46FA-AC0D-D5D26B7C75D7}" type="datetime1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609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3F993CC9-D534-4552-AC80-618A154E2AB6}" type="slidenum">
              <a:rPr lang="en-US" altLang="zh-CN"/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2565" indent="0">
              <a:buNone/>
              <a:defRPr sz="1500"/>
            </a:lvl7pPr>
            <a:lvl8pPr marL="3199765" indent="0">
              <a:buNone/>
              <a:defRPr sz="1500"/>
            </a:lvl8pPr>
            <a:lvl9pPr marL="365696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23499-E77D-4E83-BF60-D3B976F04A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6C7AA-3E0C-4E6D-9A6D-23A02E7A6B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1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3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5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156" y="-498547"/>
            <a:ext cx="8167817" cy="7539524"/>
          </a:xfrm>
          <a:prstGeom prst="rect">
            <a:avLst/>
          </a:prstGeom>
          <a:noFill/>
        </p:spPr>
      </p:pic>
      <p:sp>
        <p:nvSpPr>
          <p:cNvPr id="6" name="Rectangle 3"/>
          <p:cNvSpPr txBox="1"/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053" y="606757"/>
            <a:ext cx="7838587" cy="52009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扩展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oursPacmanSmallMaze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91627" y="815623"/>
            <a:ext cx="10121635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6400" y="198437"/>
            <a:ext cx="10515600" cy="1325563"/>
          </a:xfrm>
        </p:spPr>
        <p:txBody>
          <a:bodyPr/>
          <a:lstStyle/>
          <a:p>
            <a:r>
              <a:rPr lang="en-US" dirty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6391" y="1557867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  <a:endParaRPr lang="en-US" dirty="0"/>
          </a:p>
          <a:p>
            <a:pPr lvl="1"/>
            <a:r>
              <a:rPr lang="en-US" dirty="0"/>
              <a:t>The agent doesn’t actually try all the plans out in the real world!</a:t>
            </a:r>
            <a:endParaRPr lang="en-US" dirty="0"/>
          </a:p>
          <a:p>
            <a:pPr lvl="1"/>
            <a:r>
              <a:rPr lang="en-US" dirty="0"/>
              <a:t>Planning is all “in simulation”</a:t>
            </a:r>
            <a:endParaRPr lang="en-US" dirty="0"/>
          </a:p>
          <a:p>
            <a:pPr lvl="1"/>
            <a:r>
              <a:rPr lang="en-US" dirty="0"/>
              <a:t>Your search is only as good as your models…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Gone Wrong?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10795" y="1841736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6251" y="2405823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95103" y="2837698"/>
            <a:ext cx="5718175" cy="595313"/>
          </a:xfrm>
          <a:prstGeom prst="rect">
            <a:avLst/>
          </a:prstGeom>
          <a:solidFill>
            <a:srgbClr val="FF6600"/>
          </a:solidFill>
          <a:ln w="6350">
            <a:solidFill>
              <a:schemeClr val="tx1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4"/>
          <p:cNvSpPr txBox="1"/>
          <p:nvPr/>
        </p:nvSpPr>
        <p:spPr>
          <a:xfrm>
            <a:off x="3295103" y="1541245"/>
            <a:ext cx="6364287" cy="46196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4.1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概述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2" charset="-122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4.2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状态空间盲目搜索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2" charset="-122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4.3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状态空间启发式搜索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2" charset="-122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4.4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或树搜索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2" charset="-122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4.5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2" charset="-122"/>
                <a:ea typeface="等线" panose="02010600030101010101" pitchFamily="2" charset="-122"/>
                <a:cs typeface="+mn-cs"/>
              </a:rPr>
              <a:t>博弈树的启发式搜索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B5717-47C2-4836-8B75-2555FF996FD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19171" name="Rectangle 3"/>
          <p:cNvSpPr>
            <a:spLocks noGrp="1"/>
          </p:cNvSpPr>
          <p:nvPr>
            <p:ph type="title"/>
          </p:nvPr>
        </p:nvSpPr>
        <p:spPr>
          <a:xfrm>
            <a:off x="2846936" y="608177"/>
            <a:ext cx="6300787" cy="649288"/>
          </a:xfrm>
        </p:spPr>
        <p:txBody>
          <a:bodyPr/>
          <a:lstStyle/>
          <a:p>
            <a:pPr algn="ctr">
              <a:defRPr/>
            </a:pPr>
            <a:r>
              <a:rPr lang="zh-CN" altLang="en-US" sz="4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隶书" panose="02010800040101010101" pitchFamily="2" charset="-122"/>
              </a:rPr>
              <a:t>主 要 内 容</a:t>
            </a:r>
            <a:endParaRPr lang="zh-CN" altLang="en-US" sz="400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隶书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"/>
    </mc:Choice>
    <mc:Fallback>
      <p:transition spd="slow" advTm="6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/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启发性信息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0840" y="1828482"/>
            <a:ext cx="10855084" cy="310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启发性信息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A4001F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4445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启发性信息是指那种与具体问题求解过程有关的，并</a:t>
            </a:r>
            <a:r>
              <a:rPr kumimoji="0" lang="zh-CN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可指导搜索过程朝着最有希望方向前进的控制信息。</a:t>
            </a:r>
            <a:endParaRPr kumimoji="0" lang="zh-CN" altLang="en-US" sz="2800" b="0" i="0" u="sng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20955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启发信息的启发能力越强，扩展的无用结点越少。包括以下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种：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70485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①</a:t>
            </a:r>
            <a:r>
              <a:rPr kumimoji="0" lang="zh-CN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有效地帮助确定扩展节点的信息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46355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②</a:t>
            </a:r>
            <a:r>
              <a:rPr kumimoji="0" lang="zh-CN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有效的帮助决定哪些后继节点应被生成的信息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22225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③</a:t>
            </a:r>
            <a:r>
              <a:rPr kumimoji="0" lang="zh-CN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能决定在扩展一个节点时哪些节点应从搜索树上删除的信息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76389" y="3498851"/>
            <a:ext cx="5381229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753762" y="1219202"/>
            <a:ext cx="6332839" cy="17081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 heuristic is: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 function that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estimates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how close a state is to a goal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Designed for a particular search problem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Examples: Manhattan distance, Euclidean distance for path finding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1876926" y="4078288"/>
            <a:ext cx="2458442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7" y="4155142"/>
              <a:ext cx="543255" cy="3691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rPr>
                <a:t>10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85261" cy="3691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rPr>
                <a:t>5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grpSp>
        <p:nvGrpSpPr>
          <p:cNvPr id="3" name="Group 19"/>
          <p:cNvGrpSpPr/>
          <p:nvPr/>
        </p:nvGrpSpPr>
        <p:grpSpPr bwMode="auto">
          <a:xfrm>
            <a:off x="1942710" y="4495803"/>
            <a:ext cx="2419741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764598" cy="3690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rPr>
                <a:t>11.2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7370" y="1524000"/>
            <a:ext cx="2768863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3813" y="4116377"/>
            <a:ext cx="2824358" cy="2374241"/>
          </a:xfrm>
          <a:prstGeom prst="rect">
            <a:avLst/>
          </a:prstGeom>
          <a:noFill/>
        </p:spPr>
      </p:pic>
      <p:sp>
        <p:nvSpPr>
          <p:cNvPr id="16" name="Rectangle 3"/>
          <p:cNvSpPr txBox="1"/>
          <p:nvPr/>
        </p:nvSpPr>
        <p:spPr bwMode="auto">
          <a:xfrm>
            <a:off x="347023" y="32306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启发性信息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/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路径搜索问题：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77172" y="1937393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9777" y="-457200"/>
            <a:ext cx="7924799" cy="7315199"/>
          </a:xfrm>
          <a:prstGeom prst="rect">
            <a:avLst/>
          </a:prstGeom>
          <a:noFill/>
        </p:spPr>
      </p:pic>
      <p:sp>
        <p:nvSpPr>
          <p:cNvPr id="7" name="Rectangle 3"/>
          <p:cNvSpPr txBox="1"/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贪心算法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/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0083" y="1619732"/>
            <a:ext cx="10293834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前面的各种搜索策略中，实际都假设状态空间中各边的代价都相同，且都为一个单位量。从而，可用路径长度来代替路径的代价。但实际问题中，这种假设不现实，它们的状态空间中的各个边的代价不可能完相同。为此，我们需要在搜索树中给每条边标上其代价。这种边上有代价的树称为代价树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在代价树中，可以用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表示从初始节点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的代价，用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表示从父节点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的代价。这样，对节点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= 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+ 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在代价树中，最小代价的路径和最短路径是有可能不同的，最短路径不一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定是最小代价径，最小代价路径也不一定是路径最短。代价树搜索的目的是为了到最佳解，即找到一条代价最小的解路径。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/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路径搜索问题：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7312" y="3072348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92" y="368206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4342" y="2618318"/>
            <a:ext cx="8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738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410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07521" y="266711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" name="直接连接符 14"/>
          <p:cNvCxnSpPr>
            <a:stCxn id="11" idx="4"/>
            <a:endCxn id="12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4"/>
            <a:endCxn id="13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4"/>
            <a:endCxn id="14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0" name="直接连接符 19"/>
          <p:cNvCxnSpPr>
            <a:stCxn id="8" idx="0"/>
            <a:endCxn id="23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24" idx="4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连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180977" y="3029738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连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4838" y="2000058"/>
            <a:ext cx="68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20569" y="202009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630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58469" y="2000058"/>
            <a:ext cx="68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912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6" name="直接连接符 35"/>
          <p:cNvCxnSpPr>
            <a:stCxn id="8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9" idx="4"/>
            <a:endCxn id="30" idx="0"/>
          </p:cNvCxnSpPr>
          <p:nvPr/>
        </p:nvCxnSpPr>
        <p:spPr>
          <a:xfrm flipH="1">
            <a:off x="3365806" y="3353588"/>
            <a:ext cx="10434" cy="367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258744" y="123985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7" grpId="0" animBg="1"/>
      <p:bldP spid="29" grpId="0" animBg="1"/>
      <p:bldP spid="30" grpId="0" animBg="1"/>
      <p:bldP spid="31" grpId="0"/>
      <p:bldP spid="32" grpId="0"/>
      <p:bldP spid="33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511226" y="1143003"/>
            <a:ext cx="5169550" cy="533399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03545" y="1143000"/>
            <a:ext cx="7584913" cy="525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/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贪心算法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507" y="927237"/>
            <a:ext cx="7252342" cy="49840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扩展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oursPacmanSmallMaze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91627" y="815623"/>
            <a:ext cx="10121635" cy="571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03545" y="1143000"/>
            <a:ext cx="7584913" cy="525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A</a:t>
            </a:r>
            <a:r>
              <a:rPr lang="en-US" dirty="0"/>
              <a:t> Search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UCS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Greedy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A*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229226" y="4038600"/>
            <a:ext cx="11144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5043488" y="3352800"/>
            <a:ext cx="557213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1981201" y="1371600"/>
            <a:ext cx="7643813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Uniform-cost</a:t>
            </a:r>
            <a:r>
              <a:rPr lang="en-US" sz="230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 panose="020F0502020204030204"/>
                <a:cs typeface="Calibri" panose="020F0502020204030204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 panose="020F0502020204030204"/>
                <a:cs typeface="Calibri" panose="020F0502020204030204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 panose="020F0502020204030204"/>
                <a:cs typeface="Calibri" panose="020F0502020204030204"/>
              </a:rPr>
              <a:t>g(n)</a:t>
            </a:r>
            <a:endParaRPr lang="en-US" sz="2300" dirty="0">
              <a:solidFill>
                <a:schemeClr val="tx2"/>
              </a:solidFill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Greedy</a:t>
            </a:r>
            <a:r>
              <a:rPr lang="en-US" sz="230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 panose="020F0502020204030204"/>
                <a:cs typeface="Calibri" panose="020F0502020204030204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 panose="020F0502020204030204"/>
                <a:cs typeface="Calibri" panose="020F0502020204030204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 panose="020F0502020204030204"/>
                <a:cs typeface="Calibri" panose="020F0502020204030204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 panose="020F0502020204030204"/>
                <a:cs typeface="Calibri" panose="020F0502020204030204"/>
              </a:rPr>
              <a:t>A Search</a:t>
            </a:r>
            <a:r>
              <a:rPr lang="en-US" sz="2300" dirty="0">
                <a:latin typeface="Calibri" panose="020F0502020204030204"/>
                <a:cs typeface="Calibri" panose="020F0502020204030204"/>
              </a:rPr>
              <a:t> orders by the sum: f(n) = g(n) + h(n)</a:t>
            </a:r>
            <a:endParaRPr lang="en-US" sz="2300" i="1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1514476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2566989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8577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2566989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b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3436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52725" y="4191003"/>
            <a:ext cx="74295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h=5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505076" y="5181603"/>
            <a:ext cx="619125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h=6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5043488" y="4343402"/>
            <a:ext cx="671513" cy="400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h=2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2009775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805238" y="2286003"/>
            <a:ext cx="309563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8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2009775" y="4572003"/>
            <a:ext cx="433388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2381250" y="4251327"/>
            <a:ext cx="433388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6626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2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1390650" y="4191003"/>
            <a:ext cx="681038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h=6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57913" y="4343403"/>
            <a:ext cx="74295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h=0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1885950" y="4038600"/>
            <a:ext cx="68103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2752725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687070" y="2027935"/>
            <a:ext cx="847725" cy="2716411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1885950" y="4953001"/>
            <a:ext cx="6810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1514476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c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938462" y="4038600"/>
            <a:ext cx="191928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1390651" y="5165727"/>
            <a:ext cx="619125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h=7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6814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3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414964" y="2895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86439" y="2895603"/>
            <a:ext cx="619125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h=1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981575" y="3200403"/>
            <a:ext cx="433388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grpSp>
        <p:nvGrpSpPr>
          <p:cNvPr id="2" name="Group 34"/>
          <p:cNvGrpSpPr/>
          <p:nvPr/>
        </p:nvGrpSpPr>
        <p:grpSpPr bwMode="auto">
          <a:xfrm>
            <a:off x="1885951" y="4038601"/>
            <a:ext cx="866775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tailEnd type="triangle" w="med" len="med"/>
            </a:ln>
          </p:spPr>
        </p:cxnSp>
      </p:grpSp>
      <p:grpSp>
        <p:nvGrpSpPr>
          <p:cNvPr id="3" name="Group 38"/>
          <p:cNvGrpSpPr/>
          <p:nvPr/>
        </p:nvGrpSpPr>
        <p:grpSpPr bwMode="auto">
          <a:xfrm>
            <a:off x="1885950" y="2962277"/>
            <a:ext cx="44577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4" name="Group 43"/>
          <p:cNvGrpSpPr/>
          <p:nvPr/>
        </p:nvGrpSpPr>
        <p:grpSpPr bwMode="auto">
          <a:xfrm>
            <a:off x="1885950" y="4038600"/>
            <a:ext cx="44577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067801" y="2362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8634414" y="29718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201026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b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201026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c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9996489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8820151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9996489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8820151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9996489" y="5715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8951488" y="2819402"/>
            <a:ext cx="302051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8820150" y="3429000"/>
            <a:ext cx="18573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0182225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005888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8820151" y="3429000"/>
            <a:ext cx="1362075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386762" y="3429000"/>
            <a:ext cx="43338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386763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0182225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9501187" y="2209801"/>
            <a:ext cx="928688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 = 0 h=6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7775150" y="2797317"/>
            <a:ext cx="921175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 = 1 h=5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396161" y="3733801"/>
            <a:ext cx="804864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 = 2 h=6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343775" y="4626117"/>
            <a:ext cx="85725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 = 3 h=7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129711" y="3810001"/>
            <a:ext cx="876299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 = 4 h=2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129711" y="4648201"/>
            <a:ext cx="928689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 = 6 h=0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0468873" y="3696731"/>
            <a:ext cx="947737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 = 9 h=1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0429875" y="4689394"/>
            <a:ext cx="9906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 = 10 h=2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0407155" y="5562602"/>
            <a:ext cx="990600" cy="707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 = 12 h=0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4" name="Rectangle 3"/>
          <p:cNvSpPr txBox="1"/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黑体" panose="02010609060101010101" pitchFamily="2" charset="-122"/>
                <a:cs typeface="Calibri" panose="020F0502020204030204"/>
              </a:rPr>
              <a:t>代价一致 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黑体" panose="02010609060101010101" pitchFamily="2" charset="-122"/>
                <a:cs typeface="Calibri" panose="020F0502020204030204"/>
              </a:rPr>
              <a:t>+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黑体" panose="02010609060101010101" pitchFamily="2" charset="-122"/>
                <a:cs typeface="Calibri" panose="020F0502020204030204"/>
              </a:rPr>
              <a:t>贪心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autoUpdateAnimBg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6700" y="2058703"/>
            <a:ext cx="107073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估价函数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A4001F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444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用来估计节点重要性，定义为从初始节点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出发，经过节点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到达目标节点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的所有路径中最小路径代价的估计值。一般形式：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f(n)=g(n)+h(n)</a:t>
            </a:r>
            <a:endParaRPr kumimoji="0" lang="pt-BR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571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的实际代价；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的最优路径的估计代价。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3"/>
          <p:cNvSpPr txBox="1"/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算法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/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算法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721" y="1045223"/>
            <a:ext cx="1096284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概念：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4001F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8255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在状态空间搜索中，如果每一步都利用估价函数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f(n)=g(n)+h(n)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表中的节点进行排序，则称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算法。它是一种为启发式搜索算法。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类型：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4001F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13335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3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全局择优：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表的所有节点中选择一个估价函数值最小的进行扩展。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76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3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局部择优：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仅从刚生成的子节点中选择一个估价函数值最小的进行扩展。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92075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全局择优搜索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算法描述：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4001F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457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(1)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把初始节点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)=g(S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)+h(S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52705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表为空，则问题无解，失败退出；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2413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(3)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表的第一个节点取出放入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Closed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表，并记该节点为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1270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(4)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考察节点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是否为目标节点。若是，则找到了问题的解，成功退出；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7239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(5)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若节点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不可扩展，则转第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9525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(6)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扩展节点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，生成其子节点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，计算每一个子节点的估价值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，并为每一个子节点设置指向父节点的指针，然后将这些子节点放入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9525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(7)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根据各节点的估价函数值，对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表中的全部节点按从小到大的顺序重新进行排序；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(8)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转第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/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8218" y="1630747"/>
            <a:ext cx="10293834" cy="469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搜索树中每条连接线上的有关代价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表示时间、距离等花费。   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代价一致搜索是宽度优先搜索的一种推广，不是沿着等长度路径断层进行扩展，而是沿着等代价路径断层进行扩展。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代价一致搜索的基本思想是：在代价一致搜索算法中，把从起始节点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到任一节点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的路径代价记为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。从初始节点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开始扩展，若没有得到目标节点，则优先扩展最少代价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的节点，一直如此向下搜索。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panose="020F0502020204030204"/>
                <a:cs typeface="Calibri" panose="020F0502020204030204"/>
              </a:rPr>
              <a:t>When should A terminate?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panose="020F0502020204030204"/>
                <a:cs typeface="Calibri" panose="020F0502020204030204"/>
              </a:rPr>
              <a:t>Should we stop when we </a:t>
            </a:r>
            <a:r>
              <a:rPr lang="en-US" dirty="0" err="1">
                <a:latin typeface="Calibri" panose="020F0502020204030204"/>
                <a:cs typeface="Calibri" panose="020F0502020204030204"/>
              </a:rPr>
              <a:t>enqueue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 a goal?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eaLnBrk="1" hangingPunct="1"/>
            <a:endParaRPr lang="en-US" dirty="0">
              <a:latin typeface="Calibri" panose="020F0502020204030204"/>
              <a:cs typeface="Calibri" panose="020F0502020204030204"/>
            </a:endParaRPr>
          </a:p>
          <a:p>
            <a:pPr eaLnBrk="1" hangingPunct="1"/>
            <a:endParaRPr lang="en-US" dirty="0">
              <a:latin typeface="Calibri" panose="020F0502020204030204"/>
              <a:cs typeface="Calibri" panose="020F0502020204030204"/>
            </a:endParaRPr>
          </a:p>
          <a:p>
            <a:pPr eaLnBrk="1" hangingPunct="1"/>
            <a:endParaRPr lang="en-US" dirty="0">
              <a:latin typeface="Calibri" panose="020F0502020204030204"/>
              <a:cs typeface="Calibri" panose="020F0502020204030204"/>
            </a:endParaRPr>
          </a:p>
          <a:p>
            <a:pPr eaLnBrk="1" hangingPunct="1"/>
            <a:endParaRPr lang="en-US" dirty="0">
              <a:latin typeface="Calibri" panose="020F0502020204030204"/>
              <a:cs typeface="Calibri" panose="020F0502020204030204"/>
            </a:endParaRPr>
          </a:p>
          <a:p>
            <a:pPr eaLnBrk="1" hangingPunct="1"/>
            <a:endParaRPr lang="en-US" dirty="0">
              <a:latin typeface="Calibri" panose="020F0502020204030204"/>
              <a:cs typeface="Calibri" panose="020F0502020204030204"/>
            </a:endParaRPr>
          </a:p>
          <a:p>
            <a:pPr eaLnBrk="1" hangingPunct="1"/>
            <a:endParaRPr lang="en-US" dirty="0">
              <a:latin typeface="Calibri" panose="020F0502020204030204"/>
              <a:cs typeface="Calibri" panose="020F0502020204030204"/>
            </a:endParaRPr>
          </a:p>
          <a:p>
            <a:pPr eaLnBrk="1" hangingPunct="1"/>
            <a:r>
              <a:rPr lang="en-US" dirty="0">
                <a:latin typeface="Calibri" panose="020F0502020204030204"/>
                <a:cs typeface="Calibri" panose="020F0502020204030204"/>
              </a:rPr>
              <a:t>No: only stop when we </a:t>
            </a:r>
            <a:r>
              <a:rPr lang="en-US" dirty="0" err="1">
                <a:latin typeface="Calibri" panose="020F0502020204030204"/>
                <a:cs typeface="Calibri" panose="020F0502020204030204"/>
              </a:rPr>
              <a:t>dequeue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 a goal</a:t>
            </a: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B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 = 1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 = 2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 = 0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t>h = 3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/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算法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721" y="1055055"/>
            <a:ext cx="1096284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508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4.8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八数码难题。设问题的初始状态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和目标状态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如下图所示，且估价函数为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f(n)=d(n)+W(n)</a:t>
            </a:r>
            <a:endParaRPr kumimoji="0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698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d(n)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在搜索树中的深度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56515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W(n)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中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不在位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的数码个数。请用全局择优搜索解决该问题。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2012" y="2848606"/>
            <a:ext cx="5732053" cy="23422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8721" y="5414719"/>
            <a:ext cx="10195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508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解：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该问题的全局择优搜索树如下图所示。在该图中，每个节点旁边的数字是该节点的估价函数值。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1079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例如，对节点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，其估价函数值的计算为：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)=d(S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)+W(S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 =1+3=4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7394"/>
          <a:stretch>
            <a:fillRect/>
          </a:stretch>
        </p:blipFill>
        <p:spPr>
          <a:xfrm>
            <a:off x="1866915" y="39150"/>
            <a:ext cx="8555278" cy="6704436"/>
          </a:xfrm>
          <a:prstGeom prst="rect">
            <a:avLst/>
          </a:prstGeom>
        </p:spPr>
      </p:pic>
      <p:sp>
        <p:nvSpPr>
          <p:cNvPr id="5" name="Rectangle 3"/>
          <p:cNvSpPr txBox="1"/>
          <p:nvPr/>
        </p:nvSpPr>
        <p:spPr bwMode="auto">
          <a:xfrm>
            <a:off x="145282" y="391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算法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 panose="020F0502020204030204"/>
                <a:cs typeface="Calibri" panose="020F0502020204030204"/>
              </a:rPr>
              <a:t>Is A Optimal?</a:t>
            </a:r>
            <a:endParaRPr lang="en-US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panose="020F0502020204030204"/>
                <a:cs typeface="Calibri" panose="020F0502020204030204"/>
              </a:rPr>
              <a:t>What went wrong?</a:t>
            </a:r>
            <a:endParaRPr lang="en-US" sz="28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panose="020F0502020204030204"/>
                <a:cs typeface="Calibri" panose="020F0502020204030204"/>
              </a:rPr>
              <a:t>Actual bad goal cost &lt; estimated good goal cost</a:t>
            </a:r>
            <a:endParaRPr lang="en-US" sz="2800" dirty="0">
              <a:latin typeface="Calibri" panose="020F0502020204030204"/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u="sng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We need estimates to be less than actual costs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!</a:t>
            </a:r>
            <a:endParaRPr lang="en-US" sz="2800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295399"/>
            <a:ext cx="12192000" cy="3262314"/>
            <a:chOff x="0" y="1295399"/>
            <a:chExt cx="12192000" cy="3262314"/>
          </a:xfrm>
        </p:grpSpPr>
        <p:sp>
          <p:nvSpPr>
            <p:cNvPr id="16387" name="AutoShape 3"/>
            <p:cNvSpPr>
              <a:spLocks noChangeArrowheads="1"/>
            </p:cNvSpPr>
            <p:nvPr/>
          </p:nvSpPr>
          <p:spPr bwMode="auto">
            <a:xfrm>
              <a:off x="5791200" y="17525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A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  <p:sp>
          <p:nvSpPr>
            <p:cNvPr id="16388" name="AutoShape 4"/>
            <p:cNvSpPr>
              <a:spLocks noChangeArrowheads="1"/>
            </p:cNvSpPr>
            <p:nvPr/>
          </p:nvSpPr>
          <p:spPr bwMode="auto">
            <a:xfrm>
              <a:off x="8763000" y="3238499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G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  <p:sp>
          <p:nvSpPr>
            <p:cNvPr id="16389" name="AutoShape 5"/>
            <p:cNvSpPr>
              <a:spLocks noChangeArrowheads="1"/>
            </p:cNvSpPr>
            <p:nvPr/>
          </p:nvSpPr>
          <p:spPr bwMode="auto">
            <a:xfrm>
              <a:off x="2819400" y="31241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S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38862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1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78486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3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5715000" y="129539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h = 6</a:t>
              </a: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9448800" y="328826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h = 0</a:t>
              </a: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  <p:sp>
          <p:nvSpPr>
            <p:cNvPr id="16396" name="Text Box 12"/>
            <p:cNvSpPr txBox="1">
              <a:spLocks noChangeArrowheads="1"/>
            </p:cNvSpPr>
            <p:nvPr/>
          </p:nvSpPr>
          <p:spPr bwMode="auto">
            <a:xfrm>
              <a:off x="0" y="4038600"/>
              <a:ext cx="12192000" cy="5191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5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  <p:sp>
          <p:nvSpPr>
            <p:cNvPr id="16398" name="Text Box 15"/>
            <p:cNvSpPr txBox="1">
              <a:spLocks noChangeArrowheads="1"/>
            </p:cNvSpPr>
            <p:nvPr/>
          </p:nvSpPr>
          <p:spPr bwMode="auto">
            <a:xfrm>
              <a:off x="3505200" y="3200399"/>
              <a:ext cx="762000" cy="400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h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 =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rPr>
                <a:t>7</a:t>
              </a:r>
              <a:endPara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  <p:cxnSp>
          <p:nvCxnSpPr>
            <p:cNvPr id="26" name="Curved Connector 25"/>
            <p:cNvCxnSpPr>
              <a:stCxn id="16389" idx="2"/>
              <a:endCxn id="16388" idx="2"/>
            </p:cNvCxnSpPr>
            <p:nvPr/>
          </p:nvCxnSpPr>
          <p:spPr>
            <a:xfrm rot="16200000" flipH="1">
              <a:off x="6038850" y="781049"/>
              <a:ext cx="114301" cy="5943600"/>
            </a:xfrm>
            <a:prstGeom prst="curvedConnector3">
              <a:avLst>
                <a:gd name="adj1" fmla="val 792305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16389" idx="0"/>
              <a:endCxn id="16387" idx="1"/>
            </p:cNvCxnSpPr>
            <p:nvPr/>
          </p:nvCxnSpPr>
          <p:spPr>
            <a:xfrm rot="5400000" flipH="1" flipV="1">
              <a:off x="3914776" y="1247774"/>
              <a:ext cx="1085849" cy="266700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27"/>
            <p:cNvCxnSpPr>
              <a:stCxn id="16387" idx="3"/>
              <a:endCxn id="16388" idx="0"/>
            </p:cNvCxnSpPr>
            <p:nvPr/>
          </p:nvCxnSpPr>
          <p:spPr>
            <a:xfrm>
              <a:off x="6400800" y="2038349"/>
              <a:ext cx="2667000" cy="120015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Inadmissible (pessimistic) heuristics break optimality by trapping good plans on the fringe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Admissible (optimistic) heuristics slow down bad plans but never outweigh true costs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2013" y="230188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代价一致搜索的一般算法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164" y="1369139"/>
            <a:ext cx="111463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）把初始节点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=0,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建立一个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表，置为空；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）检查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表是否为空表，若为空，则问题无解，失败退出；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）把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表的第一个节点取出放入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表，并记该节点为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）考察节点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是否为目标节点，若是则得到问题的解成功退出；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）若节点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不可扩展，则转第（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）步；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）扩展节点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， 生成子节点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=1,2,……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），将其子节点放入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表，并为每个子节点设置指向父节点的指针，计算各个节点的代价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 ，将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表内的节点按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）从小到大排序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转向第（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楷体_GB2312"/>
                <a:cs typeface="+mn-cs"/>
              </a:rPr>
              <a:t>）步。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楷体_GB231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"/>
    </mc:Choice>
    <mc:Fallback>
      <p:transition spd="slow" advTm="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3285475" y="334042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547579" y="404665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718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663173" y="2642279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394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462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50538" y="262113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84820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680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 txBox="1"/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路径搜索问题：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>
            <a:stCxn id="7" idx="4"/>
            <a:endCxn id="8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4"/>
            <a:endCxn id="9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4"/>
            <a:endCxn id="10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00137" y="2654637"/>
            <a:ext cx="520304" cy="371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" name="直接连接符 15"/>
          <p:cNvCxnSpPr>
            <a:endCxn id="15" idx="0"/>
          </p:cNvCxnSpPr>
          <p:nvPr/>
        </p:nvCxnSpPr>
        <p:spPr>
          <a:xfrm>
            <a:off x="935908" y="2643936"/>
            <a:ext cx="505896" cy="382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83248" y="30223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>
            <a:stCxn id="45" idx="0"/>
            <a:endCxn id="22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4" idx="4"/>
            <a:endCxn id="35" idx="0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30304" y="2328834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" name="直接连接符 24"/>
          <p:cNvCxnSpPr>
            <a:endCxn id="26" idx="0"/>
          </p:cNvCxnSpPr>
          <p:nvPr/>
        </p:nvCxnSpPr>
        <p:spPr>
          <a:xfrm flipH="1">
            <a:off x="378511" y="3338155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83248" y="3709759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白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82190" y="301553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8" name="直接连接符 27"/>
          <p:cNvCxnSpPr>
            <a:endCxn id="29" idx="0"/>
          </p:cNvCxnSpPr>
          <p:nvPr/>
        </p:nvCxnSpPr>
        <p:spPr>
          <a:xfrm flipH="1">
            <a:off x="1448111" y="3346188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252848" y="3717792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251790" y="3023569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直接连接符 30"/>
          <p:cNvCxnSpPr>
            <a:endCxn id="32" idx="0"/>
          </p:cNvCxnSpPr>
          <p:nvPr/>
        </p:nvCxnSpPr>
        <p:spPr>
          <a:xfrm flipH="1">
            <a:off x="3370650" y="3355944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连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174329" y="303332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809981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300611" y="301161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254805" y="37097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85205" y="371197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白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连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508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58745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8017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279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1375" y="259477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41002" y="26033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297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-50958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9" name="直接连接符 48"/>
          <p:cNvCxnSpPr>
            <a:stCxn id="34" idx="4"/>
            <a:endCxn id="33" idx="0"/>
          </p:cNvCxnSpPr>
          <p:nvPr/>
        </p:nvCxnSpPr>
        <p:spPr>
          <a:xfrm flipH="1">
            <a:off x="3369592" y="2650705"/>
            <a:ext cx="635652" cy="3826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850310" y="2738311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939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/>
          <p:cNvCxnSpPr>
            <a:stCxn id="35" idx="4"/>
            <a:endCxn id="38" idx="6"/>
          </p:cNvCxnSpPr>
          <p:nvPr/>
        </p:nvCxnSpPr>
        <p:spPr>
          <a:xfrm flipH="1">
            <a:off x="1645330" y="3335461"/>
            <a:ext cx="850544" cy="536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830558" y="3391035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513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4" name="直接连接符 63"/>
          <p:cNvCxnSpPr>
            <a:stCxn id="45" idx="0"/>
            <a:endCxn id="30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57362" y="323794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478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9" name="直接连接符 58"/>
          <p:cNvCxnSpPr>
            <a:stCxn id="30" idx="4"/>
            <a:endCxn id="39" idx="0"/>
          </p:cNvCxnSpPr>
          <p:nvPr/>
        </p:nvCxnSpPr>
        <p:spPr>
          <a:xfrm flipH="1">
            <a:off x="380468" y="3347419"/>
            <a:ext cx="1066585" cy="3645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38" idx="6"/>
            <a:endCxn id="40" idx="2"/>
          </p:cNvCxnSpPr>
          <p:nvPr/>
        </p:nvCxnSpPr>
        <p:spPr>
          <a:xfrm>
            <a:off x="1645330" y="3871680"/>
            <a:ext cx="1525213" cy="11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8" idx="4"/>
            <a:endCxn id="71" idx="0"/>
          </p:cNvCxnSpPr>
          <p:nvPr/>
        </p:nvCxnSpPr>
        <p:spPr>
          <a:xfrm>
            <a:off x="1450068" y="4033605"/>
            <a:ext cx="762355" cy="412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2017160" y="4446436"/>
            <a:ext cx="390525" cy="323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200039" y="373099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6" name="直接连接符 75"/>
          <p:cNvCxnSpPr>
            <a:stCxn id="33" idx="5"/>
            <a:endCxn id="38" idx="6"/>
          </p:cNvCxnSpPr>
          <p:nvPr/>
        </p:nvCxnSpPr>
        <p:spPr>
          <a:xfrm flipH="1">
            <a:off x="1645330" y="3309748"/>
            <a:ext cx="1862333" cy="5619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477844" y="336672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725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8933" y="104286"/>
            <a:ext cx="7427725" cy="6858000"/>
          </a:xfrm>
          <a:prstGeom prst="rect">
            <a:avLst/>
          </a:prstGeom>
        </p:spPr>
      </p:pic>
      <p:sp>
        <p:nvSpPr>
          <p:cNvPr id="84" name="椭圆 83"/>
          <p:cNvSpPr/>
          <p:nvPr/>
        </p:nvSpPr>
        <p:spPr>
          <a:xfrm>
            <a:off x="2022076" y="444152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790575" y="5461105"/>
            <a:ext cx="6096000" cy="1212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10600030101010101" pitchFamily="2" charset="-122"/>
                <a:ea typeface="楷体_GB2312" pitchFamily="49" charset="-122"/>
                <a:cs typeface="+mn-cs"/>
              </a:rPr>
              <a:t>代价一致搜索（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10600030101010101" pitchFamily="2" charset="-122"/>
                <a:ea typeface="楷体_GB2312" pitchFamily="49" charset="-122"/>
                <a:cs typeface="+mn-cs"/>
              </a:rPr>
              <a:t>Uniform-cost/Cheapest-first 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10600030101010101" pitchFamily="2" charset="-122"/>
                <a:ea typeface="楷体_GB2312" pitchFamily="49" charset="-122"/>
                <a:cs typeface="+mn-cs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等线" panose="02010600030101010101" pitchFamily="2" charset="-122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73" grpId="0"/>
      <p:bldP spid="65" grpId="0"/>
      <p:bldP spid="65" grpId="1"/>
      <p:bldP spid="45" grpId="0"/>
      <p:bldP spid="47" grpId="0"/>
      <p:bldP spid="54" grpId="0"/>
      <p:bldP spid="54" grpId="1"/>
      <p:bldP spid="7" grpId="0" animBg="1"/>
      <p:bldP spid="8" grpId="0" animBg="1"/>
      <p:bldP spid="9" grpId="0" animBg="1"/>
      <p:bldP spid="10" grpId="0" animBg="1"/>
      <p:bldP spid="15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2" grpId="0"/>
      <p:bldP spid="41" grpId="0"/>
      <p:bldP spid="42" grpId="0"/>
      <p:bldP spid="43" grpId="0"/>
      <p:bldP spid="44" grpId="0"/>
      <p:bldP spid="48" grpId="0"/>
      <p:bldP spid="51" grpId="0"/>
      <p:bldP spid="51" grpId="1"/>
      <p:bldP spid="58" grpId="0"/>
      <p:bldP spid="57" grpId="0"/>
      <p:bldP spid="57" grpId="1"/>
      <p:bldP spid="71" grpId="0" animBg="1"/>
      <p:bldP spid="75" grpId="0"/>
      <p:bldP spid="77" grpId="0"/>
      <p:bldP spid="77" grpId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03545" y="857939"/>
            <a:ext cx="7204286" cy="532555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86543" y="872068"/>
            <a:ext cx="7215715" cy="5333999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/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4.2.4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UCS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88103" y="5493038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b="1" kern="0" dirty="0">
                <a:solidFill>
                  <a:srgbClr val="000000"/>
                </a:solidFill>
                <a:latin typeface="Calibri" panose="020F0502020204030204"/>
                <a:ea typeface="楷体_GB2312" pitchFamily="49" charset="-122"/>
              </a:rPr>
              <a:t>假设同一优先级扩展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楷体_GB2312" pitchFamily="49" charset="-122"/>
                <a:cs typeface="+mn-cs"/>
              </a:rPr>
              <a:t>扩展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楷体_GB2312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03" y="1314450"/>
            <a:ext cx="8522558" cy="3991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"/>
    </mc:Choice>
    <mc:Fallback>
      <p:transition spd="slow" advTm="96"/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 panose="020F0502020204030204"/>
            <a:cs typeface="Calibri" panose="020F0502020204030204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3856</Words>
  <Application>WPS 演示</Application>
  <PresentationFormat>宽屏</PresentationFormat>
  <Paragraphs>437</Paragraphs>
  <Slides>34</Slides>
  <Notes>12</Notes>
  <HiddenSlides>2</HiddenSlides>
  <MMClips>9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Calibri</vt:lpstr>
      <vt:lpstr>黑体</vt:lpstr>
      <vt:lpstr>华文隶书</vt:lpstr>
      <vt:lpstr>等线</vt:lpstr>
      <vt:lpstr>楷体_GB2312</vt:lpstr>
      <vt:lpstr>新宋体</vt:lpstr>
      <vt:lpstr>楷体_GB2312</vt:lpstr>
      <vt:lpstr>微软雅黑</vt:lpstr>
      <vt:lpstr>Arial Unicode MS</vt:lpstr>
      <vt:lpstr>等线 Light</vt:lpstr>
      <vt:lpstr>FangSong_GB2312</vt:lpstr>
      <vt:lpstr>仿宋</vt:lpstr>
      <vt:lpstr>Times New Roman</vt:lpstr>
      <vt:lpstr>1_Office 主题​​</vt:lpstr>
      <vt:lpstr>2_dan-berkeley-nlp-v1</vt:lpstr>
      <vt:lpstr>3_dan-berkeley-nlp-v1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Search and Models</vt:lpstr>
      <vt:lpstr>Search Gone Wrong?</vt:lpstr>
      <vt:lpstr>主 要 内 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Search</vt:lpstr>
      <vt:lpstr>PowerPoint 演示文稿</vt:lpstr>
      <vt:lpstr>PowerPoint 演示文稿</vt:lpstr>
      <vt:lpstr>PowerPoint 演示文稿</vt:lpstr>
      <vt:lpstr>When should A terminate?</vt:lpstr>
      <vt:lpstr>PowerPoint 演示文稿</vt:lpstr>
      <vt:lpstr>PowerPoint 演示文稿</vt:lpstr>
      <vt:lpstr>Is A Optimal?</vt:lpstr>
      <vt:lpstr>Idea: Admissibility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Qince Li</dc:creator>
  <cp:lastModifiedBy>烂柯人</cp:lastModifiedBy>
  <cp:revision>22</cp:revision>
  <dcterms:created xsi:type="dcterms:W3CDTF">2017-12-20T05:32:00Z</dcterms:created>
  <dcterms:modified xsi:type="dcterms:W3CDTF">2019-12-05T07:30:28Z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